
<file path=[Content_Types].xml><?xml version="1.0" encoding="utf-8"?>
<Types xmlns="http://schemas.openxmlformats.org/package/2006/content-types">
  <Default ContentType="image/jpeg" Extension="jpg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60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5" Type="http://schemas.openxmlformats.org/officeDocument/2006/relationships/notesMaster" Target="notesMasters/notesMaster1.xml"/><Relationship Id="rId19" Type="http://schemas.openxmlformats.org/officeDocument/2006/relationships/slide" Target="slides/slide14.xml"/><Relationship Id="rId6" Type="http://schemas.openxmlformats.org/officeDocument/2006/relationships/slide" Target="slides/slide1.xml"/><Relationship Id="rId18" Type="http://schemas.openxmlformats.org/officeDocument/2006/relationships/slide" Target="slides/slide13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9dd7def7e2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9dd7def7e2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9ade49c9e9_0_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" name="Google Shape;162;g9ade49c9e9_0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fa" sz="1800"/>
              <a:t>رودهای پرآب  جاجرود و کرج دلیل سر سبزی </a:t>
            </a:r>
            <a:r>
              <a:rPr lang="fa" sz="1800"/>
              <a:t>و پرباری</a:t>
            </a:r>
            <a:r>
              <a:rPr lang="fa" sz="1800"/>
              <a:t> مزرعه ها و باغ ها و خوش آب و هوایی اطراف تهران هستند . نا م چند رودی را که می شناسید بگویید .</a:t>
            </a:r>
            <a:r>
              <a:rPr lang="fa" sz="1800">
                <a:solidFill>
                  <a:srgbClr val="FFFFFF"/>
                </a:solidFill>
              </a:rPr>
              <a:t>ا</a:t>
            </a:r>
            <a:r>
              <a:rPr lang="fa" sz="1800"/>
              <a:t>  </a:t>
            </a:r>
            <a:endParaRPr sz="180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9dd7def7e2_0_1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" name="Google Shape;172;g9dd7def7e2_0_1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fa" sz="3000"/>
              <a:t>برای برطرف شدن خستگی و آمادگی انجام تمرین بعدی ! </a:t>
            </a:r>
            <a:r>
              <a:rPr lang="fa"/>
              <a:t>ا</a:t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9e250244e6_0_10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" name="Google Shape;179;g9e250244e6_0_10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fa" sz="2400"/>
              <a:t>دانش آموزان جمله ها را می خوانند و سپس با گذاشتن </a:t>
            </a:r>
            <a:r>
              <a:rPr lang="fa" sz="2400"/>
              <a:t>برچسب</a:t>
            </a:r>
            <a:r>
              <a:rPr lang="fa" sz="2400"/>
              <a:t> ها در جلوی </a:t>
            </a:r>
            <a:r>
              <a:rPr lang="fa" sz="2400"/>
              <a:t>آن</a:t>
            </a:r>
            <a:r>
              <a:rPr lang="fa" sz="2400"/>
              <a:t> ها درست و </a:t>
            </a:r>
            <a:r>
              <a:rPr lang="fa" sz="2400"/>
              <a:t>نادرست</a:t>
            </a:r>
            <a:r>
              <a:rPr lang="fa" sz="2400"/>
              <a:t> را نشان می دهند . ا</a:t>
            </a:r>
            <a:endParaRPr sz="240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g9e250244e6_0_1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0" name="Google Shape;200;g9e250244e6_0_1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fa" sz="3000"/>
              <a:t>این تمرین را در خانه انجام دهید !</a:t>
            </a:r>
            <a:r>
              <a:rPr b="1" lang="fa" sz="3000"/>
              <a:t> </a:t>
            </a:r>
            <a:r>
              <a:rPr b="1" lang="fa" sz="3000">
                <a:solidFill>
                  <a:srgbClr val="FFFFFF"/>
                </a:solidFill>
              </a:rPr>
              <a:t>ا</a:t>
            </a:r>
            <a:endParaRPr b="1" sz="3000">
              <a:solidFill>
                <a:srgbClr val="FFFFFF"/>
              </a:solidFill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g9b8c039750_0_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" name="Google Shape;208;g9b8c039750_0_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9dd7def7e2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" name="Google Shape;74;g9dd7def7e2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fa" sz="1800"/>
              <a:t>دانش آموزان از هفته پیش وقت داشتند که </a:t>
            </a:r>
            <a:r>
              <a:rPr lang="fa" sz="1800"/>
              <a:t>درباره</a:t>
            </a:r>
            <a:r>
              <a:rPr lang="fa" sz="1800"/>
              <a:t> ی چرا تهران پایتخت شده جستجو و تحقیق کنند تا </a:t>
            </a:r>
            <a:r>
              <a:rPr lang="fa" sz="1800"/>
              <a:t>امروز</a:t>
            </a:r>
            <a:r>
              <a:rPr lang="fa" sz="1800"/>
              <a:t> بتوانند </a:t>
            </a:r>
            <a:r>
              <a:rPr lang="fa" sz="1800"/>
              <a:t>درباره</a:t>
            </a:r>
            <a:r>
              <a:rPr lang="fa" sz="1800"/>
              <a:t> ی دانستنی های خود گفت وگو کنند .</a:t>
            </a:r>
            <a:r>
              <a:rPr lang="fa" sz="1800">
                <a:solidFill>
                  <a:srgbClr val="FFFFFF"/>
                </a:solidFill>
              </a:rPr>
              <a:t>اآد</a:t>
            </a:r>
            <a:r>
              <a:rPr lang="fa" sz="1800"/>
              <a:t> </a:t>
            </a:r>
            <a:r>
              <a:rPr lang="fa"/>
              <a:t> . </a:t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9dd7def7e2_0_20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Google Shape;83;g9dd7def7e2_0_20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9dd7def7e2_0_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" name="Google Shape;91;g9dd7def7e2_0_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9dd7def7e2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" name="Google Shape;100;g9dd7def7e2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fa" sz="1800"/>
              <a:t>دلیل هایی که چرا و چگونه تهران  پایتخت شده است! </a:t>
            </a:r>
            <a:r>
              <a:rPr b="1" lang="fa" sz="1800">
                <a:solidFill>
                  <a:srgbClr val="FFFFFF"/>
                </a:solidFill>
              </a:rPr>
              <a:t>ا</a:t>
            </a:r>
            <a:r>
              <a:rPr b="1" lang="fa" sz="1800"/>
              <a:t> </a:t>
            </a:r>
            <a:endParaRPr b="1" sz="1800"/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fa" sz="1800"/>
              <a:t> دانش آموزان این قسمت را می خوانند ! </a:t>
            </a:r>
            <a:r>
              <a:rPr b="1" lang="fa" sz="1800">
                <a:solidFill>
                  <a:srgbClr val="FFFFFF"/>
                </a:solidFill>
              </a:rPr>
              <a:t>ا</a:t>
            </a:r>
            <a:endParaRPr sz="1800"/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fa"/>
              <a:t>. </a:t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9ade49c9e9_0_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" name="Google Shape;113;g9ade49c9e9_0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" name="Google Shape;125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9dd7def7e2_0_8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2" name="Google Shape;132;g9dd7def7e2_0_8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9dd7def7e2_0_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" name="Google Shape;148;g9dd7def7e2_0_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fa" sz="2400"/>
              <a:t>همسایه های تهران را در جاهای مناسب روی نقشه قرار دهید ( شمال ، جنوب ، شرق و  غرب ). </a:t>
            </a:r>
            <a:r>
              <a:rPr lang="fa" sz="2400">
                <a:solidFill>
                  <a:srgbClr val="FFFFFF"/>
                </a:solidFill>
              </a:rPr>
              <a:t>ا</a:t>
            </a:r>
            <a:r>
              <a:rPr lang="fa" sz="2400"/>
              <a:t> </a:t>
            </a:r>
            <a:endParaRPr sz="2400"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/>
          <p:nvPr>
            <p:ph type="title"/>
          </p:nvPr>
        </p:nvSpPr>
        <p:spPr>
          <a:xfrm>
            <a:off x="508000" y="457200"/>
            <a:ext cx="6447600" cy="990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700"/>
              <a:buFont typeface="Trebuchet MS"/>
              <a:buNone/>
              <a:defRPr sz="2700"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52" name="Google Shape;52;p13"/>
          <p:cNvSpPr txBox="1"/>
          <p:nvPr>
            <p:ph idx="1" type="body"/>
          </p:nvPr>
        </p:nvSpPr>
        <p:spPr>
          <a:xfrm>
            <a:off x="508000" y="1620442"/>
            <a:ext cx="6447600" cy="2910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98450" lvl="0" marL="457200" rtl="0" algn="l">
              <a:spcBef>
                <a:spcPts val="800"/>
              </a:spcBef>
              <a:spcAft>
                <a:spcPts val="0"/>
              </a:spcAft>
              <a:buSzPts val="1100"/>
              <a:buChar char="●"/>
              <a:defRPr/>
            </a:lvl1pPr>
            <a:lvl2pPr indent="-298450" lvl="1" marL="914400" rtl="0" algn="l">
              <a:spcBef>
                <a:spcPts val="8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rtl="0" algn="l">
              <a:spcBef>
                <a:spcPts val="8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rtl="0" algn="l">
              <a:spcBef>
                <a:spcPts val="8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rtl="0" algn="l">
              <a:spcBef>
                <a:spcPts val="8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rtl="0" algn="l">
              <a:spcBef>
                <a:spcPts val="8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rtl="0" algn="l">
              <a:spcBef>
                <a:spcPts val="8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rtl="0" algn="l">
              <a:spcBef>
                <a:spcPts val="8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rtl="0" algn="l">
              <a:spcBef>
                <a:spcPts val="80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53" name="Google Shape;53;p13"/>
          <p:cNvSpPr txBox="1"/>
          <p:nvPr>
            <p:ph idx="10" type="dt"/>
          </p:nvPr>
        </p:nvSpPr>
        <p:spPr>
          <a:xfrm>
            <a:off x="5403850" y="4531022"/>
            <a:ext cx="6840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/>
        </p:txBody>
      </p:sp>
      <p:sp>
        <p:nvSpPr>
          <p:cNvPr id="54" name="Google Shape;54;p13"/>
          <p:cNvSpPr txBox="1"/>
          <p:nvPr>
            <p:ph idx="11" type="ftr"/>
          </p:nvPr>
        </p:nvSpPr>
        <p:spPr>
          <a:xfrm>
            <a:off x="508000" y="4531022"/>
            <a:ext cx="47232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/>
        </p:txBody>
      </p:sp>
      <p:sp>
        <p:nvSpPr>
          <p:cNvPr id="55" name="Google Shape;55;p13"/>
          <p:cNvSpPr txBox="1"/>
          <p:nvPr>
            <p:ph idx="12" type="sldNum"/>
          </p:nvPr>
        </p:nvSpPr>
        <p:spPr>
          <a:xfrm>
            <a:off x="6442997" y="4531022"/>
            <a:ext cx="5127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a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a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6.png"/><Relationship Id="rId4" Type="http://schemas.openxmlformats.org/officeDocument/2006/relationships/image" Target="../media/image26.gif"/><Relationship Id="rId5" Type="http://schemas.openxmlformats.org/officeDocument/2006/relationships/image" Target="../media/image15.gif"/><Relationship Id="rId6" Type="http://schemas.openxmlformats.org/officeDocument/2006/relationships/image" Target="../media/image3.gif"/><Relationship Id="rId7" Type="http://schemas.openxmlformats.org/officeDocument/2006/relationships/image" Target="../media/image9.gif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1.png"/><Relationship Id="rId4" Type="http://schemas.openxmlformats.org/officeDocument/2006/relationships/image" Target="../media/image17.png"/><Relationship Id="rId5" Type="http://schemas.openxmlformats.org/officeDocument/2006/relationships/image" Target="../media/image33.gif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6.jpg"/><Relationship Id="rId4" Type="http://schemas.openxmlformats.org/officeDocument/2006/relationships/image" Target="../media/image30.gif"/><Relationship Id="rId5" Type="http://schemas.openxmlformats.org/officeDocument/2006/relationships/hyperlink" Target="http://www.youtube.com/watch?v=zErFpAxKUBk" TargetMode="External"/><Relationship Id="rId6" Type="http://schemas.openxmlformats.org/officeDocument/2006/relationships/image" Target="../media/image23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5.jpg"/><Relationship Id="rId4" Type="http://schemas.openxmlformats.org/officeDocument/2006/relationships/image" Target="../media/image34.png"/><Relationship Id="rId5" Type="http://schemas.openxmlformats.org/officeDocument/2006/relationships/image" Target="../media/image27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8.gif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4.jpg"/><Relationship Id="rId4" Type="http://schemas.openxmlformats.org/officeDocument/2006/relationships/image" Target="../media/image28.jpg"/><Relationship Id="rId5" Type="http://schemas.openxmlformats.org/officeDocument/2006/relationships/hyperlink" Target="http://drive.google.com/file/d/1y63FNUMCalfhBpGH2gEp58NZ26pmxGMS/view" TargetMode="External"/><Relationship Id="rId6" Type="http://schemas.openxmlformats.org/officeDocument/2006/relationships/image" Target="../media/image1.png"/><Relationship Id="rId7" Type="http://schemas.openxmlformats.org/officeDocument/2006/relationships/image" Target="../media/image3.gif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7.png"/><Relationship Id="rId4" Type="http://schemas.openxmlformats.org/officeDocument/2006/relationships/image" Target="../media/image11.jpg"/><Relationship Id="rId5" Type="http://schemas.openxmlformats.org/officeDocument/2006/relationships/image" Target="../media/image13.gif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0.jpg"/><Relationship Id="rId4" Type="http://schemas.openxmlformats.org/officeDocument/2006/relationships/image" Target="../media/image2.gif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5.jpg"/><Relationship Id="rId4" Type="http://schemas.openxmlformats.org/officeDocument/2006/relationships/image" Target="../media/image8.gif"/><Relationship Id="rId5" Type="http://schemas.openxmlformats.org/officeDocument/2006/relationships/image" Target="../media/image32.gif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2.png"/><Relationship Id="rId4" Type="http://schemas.openxmlformats.org/officeDocument/2006/relationships/image" Target="../media/image4.gif"/><Relationship Id="rId5" Type="http://schemas.openxmlformats.org/officeDocument/2006/relationships/image" Target="../media/image22.png"/><Relationship Id="rId6" Type="http://schemas.openxmlformats.org/officeDocument/2006/relationships/image" Target="../media/image19.gif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9.png"/><Relationship Id="rId4" Type="http://schemas.openxmlformats.org/officeDocument/2006/relationships/image" Target="../media/image21.gif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6.jpg"/><Relationship Id="rId4" Type="http://schemas.openxmlformats.org/officeDocument/2006/relationships/image" Target="../media/image20.png"/><Relationship Id="rId5" Type="http://schemas.openxmlformats.org/officeDocument/2006/relationships/image" Target="../media/image24.gif"/><Relationship Id="rId6" Type="http://schemas.openxmlformats.org/officeDocument/2006/relationships/image" Target="../media/image15.gif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8.png"/><Relationship Id="rId4" Type="http://schemas.openxmlformats.org/officeDocument/2006/relationships/image" Target="../media/image15.gif"/><Relationship Id="rId5" Type="http://schemas.openxmlformats.org/officeDocument/2006/relationships/image" Target="../media/image25.gif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9900"/>
        </a:solidFill>
      </p:bgPr>
    </p:bg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Google Shape;60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225" y="319150"/>
            <a:ext cx="4212025" cy="4628525"/>
          </a:xfrm>
          <a:prstGeom prst="rect">
            <a:avLst/>
          </a:prstGeom>
          <a:noFill/>
          <a:ln>
            <a:noFill/>
          </a:ln>
        </p:spPr>
      </p:pic>
      <p:sp>
        <p:nvSpPr>
          <p:cNvPr id="61" name="Google Shape;61;p14"/>
          <p:cNvSpPr/>
          <p:nvPr/>
        </p:nvSpPr>
        <p:spPr>
          <a:xfrm>
            <a:off x="4572000" y="1208950"/>
            <a:ext cx="4394100" cy="3885900"/>
          </a:xfrm>
          <a:prstGeom prst="foldedCorner">
            <a:avLst>
              <a:gd fmla="val 16667" name="adj"/>
            </a:avLst>
          </a:prstGeom>
          <a:solidFill>
            <a:srgbClr val="FFF2CC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" name="Google Shape;62;p14"/>
          <p:cNvSpPr/>
          <p:nvPr/>
        </p:nvSpPr>
        <p:spPr>
          <a:xfrm>
            <a:off x="127950" y="3812625"/>
            <a:ext cx="4089000" cy="1135200"/>
          </a:xfrm>
          <a:prstGeom prst="rect">
            <a:avLst/>
          </a:prstGeom>
          <a:solidFill>
            <a:srgbClr val="FF9900"/>
          </a:solidFill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" name="Google Shape;63;p14"/>
          <p:cNvSpPr/>
          <p:nvPr/>
        </p:nvSpPr>
        <p:spPr>
          <a:xfrm>
            <a:off x="1333100" y="493725"/>
            <a:ext cx="1698300" cy="454200"/>
          </a:xfrm>
          <a:prstGeom prst="rect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" name="Google Shape;64;p14"/>
          <p:cNvSpPr/>
          <p:nvPr/>
        </p:nvSpPr>
        <p:spPr>
          <a:xfrm>
            <a:off x="4414000" y="237000"/>
            <a:ext cx="4660800" cy="898500"/>
          </a:xfrm>
          <a:prstGeom prst="roundRect">
            <a:avLst>
              <a:gd fmla="val 16667" name="adj"/>
            </a:avLst>
          </a:prstGeom>
          <a:solidFill>
            <a:srgbClr val="FCE5CD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fa" sz="1800"/>
              <a:t>شنبه ۲۸ مهر ۱۴۰۳ خورشیدی = ۱۹اکتبر ۲۰۲۴میلادی </a:t>
            </a:r>
            <a:endParaRPr b="1" sz="1800"/>
          </a:p>
        </p:txBody>
      </p:sp>
      <p:sp>
        <p:nvSpPr>
          <p:cNvPr id="65" name="Google Shape;65;p14"/>
          <p:cNvSpPr txBox="1"/>
          <p:nvPr/>
        </p:nvSpPr>
        <p:spPr>
          <a:xfrm>
            <a:off x="4414000" y="1290775"/>
            <a:ext cx="4445400" cy="380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fa" sz="1800"/>
              <a:t>   </a:t>
            </a:r>
            <a:r>
              <a:rPr b="1" lang="fa"/>
              <a:t> </a:t>
            </a:r>
            <a:r>
              <a:rPr b="1" lang="fa" sz="1800"/>
              <a:t>من امروز می توانم </a:t>
            </a:r>
            <a:endParaRPr b="1" sz="1800"/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fa" sz="1800"/>
              <a:t> تهران ، پایتخت ایران ، را در روی نقشه پیدا کنم </a:t>
            </a:r>
            <a:r>
              <a:rPr b="1" lang="fa" sz="1800"/>
              <a:t> </a:t>
            </a:r>
            <a:r>
              <a:rPr b="1" lang="fa" sz="1800"/>
              <a:t>و استان های همسایه با آن را نام ببرم .</a:t>
            </a:r>
            <a:r>
              <a:rPr b="1" lang="fa" sz="1800">
                <a:solidFill>
                  <a:srgbClr val="FFF2CC"/>
                </a:solidFill>
              </a:rPr>
              <a:t> ا</a:t>
            </a:r>
            <a:r>
              <a:rPr b="1" lang="fa" sz="1800"/>
              <a:t>  </a:t>
            </a:r>
            <a:endParaRPr b="1"/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fa" sz="1800"/>
              <a:t>نام رودها و رشته کوه هایی که در سه طرف  آن قرار دارد بشناسم .                                       </a:t>
            </a:r>
            <a:r>
              <a:rPr b="1" lang="fa" sz="1800">
                <a:solidFill>
                  <a:srgbClr val="FFF2CC"/>
                </a:solidFill>
              </a:rPr>
              <a:t>ا</a:t>
            </a:r>
            <a:endParaRPr b="1" sz="1800">
              <a:solidFill>
                <a:srgbClr val="FFF2CC"/>
              </a:solidFill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fa" sz="1800"/>
              <a:t> درباره ی اینکه چگونه و چرا تهران پایتخت </a:t>
            </a:r>
            <a:endParaRPr b="1" sz="1800"/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fa" sz="1800"/>
              <a:t>ایران شده است با هم کلاسی هایم گفت و گو کنم . </a:t>
            </a:r>
            <a:r>
              <a:rPr b="1" lang="fa" sz="1800">
                <a:solidFill>
                  <a:srgbClr val="FFFFFF"/>
                </a:solidFill>
              </a:rPr>
              <a:t>ا</a:t>
            </a:r>
            <a:endParaRPr b="1" sz="1800"/>
          </a:p>
          <a:p>
            <a:pPr indent="0" lvl="0" marL="0" rtl="1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800">
              <a:solidFill>
                <a:schemeClr val="dk1"/>
              </a:solidFill>
            </a:endParaRPr>
          </a:p>
          <a:p>
            <a:pPr indent="0" lvl="0" marL="0" rtl="1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fa" sz="1800">
                <a:solidFill>
                  <a:schemeClr val="dk1"/>
                </a:solidFill>
              </a:rPr>
              <a:t>دستور :</a:t>
            </a:r>
            <a:endParaRPr b="1" sz="1800">
              <a:solidFill>
                <a:schemeClr val="dk1"/>
              </a:solidFill>
            </a:endParaRPr>
          </a:p>
          <a:p>
            <a:pPr indent="0" lvl="0" marL="0" rtl="1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fa" sz="1800">
                <a:solidFill>
                  <a:schemeClr val="dk1"/>
                </a:solidFill>
              </a:rPr>
              <a:t>فعل های زمان گذشته ، حال ، و آینده را در نوشتار پیدا کنم و در جمله بکار ببرم . مانند : رفتم ، می روم ، و خواهم رفت</a:t>
            </a:r>
            <a:endParaRPr b="1" sz="1800">
              <a:solidFill>
                <a:schemeClr val="dk1"/>
              </a:solidFill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/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fa" sz="1800"/>
              <a:t>.</a:t>
            </a:r>
            <a:endParaRPr b="1" sz="1800"/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fa" sz="1800">
                <a:solidFill>
                  <a:srgbClr val="FFF2CC"/>
                </a:solidFill>
              </a:rPr>
              <a:t>ا</a:t>
            </a:r>
            <a:r>
              <a:rPr b="1" lang="fa" sz="1800"/>
              <a:t>  </a:t>
            </a:r>
            <a:endParaRPr b="1" sz="1800"/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/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/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/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/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fa" sz="1800"/>
              <a:t> </a:t>
            </a:r>
            <a:r>
              <a:rPr lang="fa"/>
              <a:t> </a:t>
            </a:r>
            <a:endParaRPr/>
          </a:p>
        </p:txBody>
      </p:sp>
      <p:pic>
        <p:nvPicPr>
          <p:cNvPr id="66" name="Google Shape;66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532825" y="-37700"/>
            <a:ext cx="1174050" cy="102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Google Shape;67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254075" y="319150"/>
            <a:ext cx="522674" cy="454200"/>
          </a:xfrm>
          <a:prstGeom prst="rect">
            <a:avLst/>
          </a:prstGeom>
          <a:noFill/>
          <a:ln>
            <a:noFill/>
          </a:ln>
        </p:spPr>
      </p:pic>
      <p:sp>
        <p:nvSpPr>
          <p:cNvPr id="68" name="Google Shape;68;p14"/>
          <p:cNvSpPr/>
          <p:nvPr/>
        </p:nvSpPr>
        <p:spPr>
          <a:xfrm>
            <a:off x="3849675" y="3269250"/>
            <a:ext cx="323400" cy="454200"/>
          </a:xfrm>
          <a:prstGeom prst="ellipse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69" name="Google Shape;69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098600" y="-41537"/>
            <a:ext cx="1248200" cy="1175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1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1697639">
            <a:off x="2396747" y="2648280"/>
            <a:ext cx="1689657" cy="717594"/>
          </a:xfrm>
          <a:prstGeom prst="rect">
            <a:avLst/>
          </a:prstGeom>
          <a:noFill/>
          <a:ln>
            <a:noFill/>
          </a:ln>
        </p:spPr>
      </p:pic>
      <p:sp>
        <p:nvSpPr>
          <p:cNvPr id="71" name="Google Shape;71;p14"/>
          <p:cNvSpPr txBox="1"/>
          <p:nvPr/>
        </p:nvSpPr>
        <p:spPr>
          <a:xfrm>
            <a:off x="76225" y="4018575"/>
            <a:ext cx="4089000" cy="7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fa" sz="3500">
                <a:solidFill>
                  <a:srgbClr val="FFFFFF"/>
                </a:solidFill>
              </a:rPr>
              <a:t>پاییز : مهر - آبان - آذر</a:t>
            </a:r>
            <a:endParaRPr b="1" sz="35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Google Shape;164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2375" y="66325"/>
            <a:ext cx="4244900" cy="5001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72000" y="66325"/>
            <a:ext cx="4572000" cy="495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Google Shape;166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227450" y="-538875"/>
            <a:ext cx="5186525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67" name="Google Shape;167;p23"/>
          <p:cNvSpPr txBox="1"/>
          <p:nvPr/>
        </p:nvSpPr>
        <p:spPr>
          <a:xfrm>
            <a:off x="706975" y="4168075"/>
            <a:ext cx="3565500" cy="739800"/>
          </a:xfrm>
          <a:prstGeom prst="rect">
            <a:avLst/>
          </a:prstGeom>
          <a:solidFill>
            <a:srgbClr val="93C47D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fa" sz="3000"/>
              <a:t>رود کرج</a:t>
            </a:r>
            <a:r>
              <a:rPr b="1" lang="fa" sz="1800"/>
              <a:t> </a:t>
            </a:r>
            <a:endParaRPr b="1" sz="1800"/>
          </a:p>
        </p:txBody>
      </p:sp>
      <p:pic>
        <p:nvPicPr>
          <p:cNvPr id="168" name="Google Shape;168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110100" y="-581362"/>
            <a:ext cx="5495800" cy="5228425"/>
          </a:xfrm>
          <a:prstGeom prst="rect">
            <a:avLst/>
          </a:prstGeom>
          <a:noFill/>
          <a:ln>
            <a:noFill/>
          </a:ln>
        </p:spPr>
      </p:pic>
      <p:sp>
        <p:nvSpPr>
          <p:cNvPr id="169" name="Google Shape;169;p23"/>
          <p:cNvSpPr txBox="1"/>
          <p:nvPr/>
        </p:nvSpPr>
        <p:spPr>
          <a:xfrm>
            <a:off x="4959075" y="4168075"/>
            <a:ext cx="3647700" cy="698700"/>
          </a:xfrm>
          <a:prstGeom prst="rect">
            <a:avLst/>
          </a:prstGeom>
          <a:solidFill>
            <a:srgbClr val="38761D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fa" sz="3000"/>
              <a:t>جاجرود</a:t>
            </a:r>
            <a:endParaRPr b="1" sz="300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" name="Google Shape;174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275750" y="821150"/>
            <a:ext cx="677900" cy="677900"/>
          </a:xfrm>
          <a:prstGeom prst="rect">
            <a:avLst/>
          </a:prstGeom>
          <a:noFill/>
          <a:ln>
            <a:noFill/>
          </a:ln>
        </p:spPr>
      </p:pic>
      <p:sp>
        <p:nvSpPr>
          <p:cNvPr id="175" name="Google Shape;175;p24"/>
          <p:cNvSpPr/>
          <p:nvPr/>
        </p:nvSpPr>
        <p:spPr>
          <a:xfrm>
            <a:off x="6689300" y="398175"/>
            <a:ext cx="1933500" cy="559500"/>
          </a:xfrm>
          <a:prstGeom prst="roundRect">
            <a:avLst>
              <a:gd fmla="val 16667" name="adj"/>
            </a:avLst>
          </a:prstGeom>
          <a:solidFill>
            <a:srgbClr val="6D9EEB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a" sz="1800"/>
              <a:t>به تهران خوش آمدید ! </a:t>
            </a:r>
            <a:r>
              <a:rPr lang="fa" sz="1800">
                <a:solidFill>
                  <a:srgbClr val="A4C2F4"/>
                </a:solidFill>
              </a:rPr>
              <a:t>ا</a:t>
            </a:r>
            <a:endParaRPr sz="1800">
              <a:solidFill>
                <a:srgbClr val="6D9EEB"/>
              </a:solidFill>
            </a:endParaRPr>
          </a:p>
        </p:txBody>
      </p:sp>
      <p:pic>
        <p:nvPicPr>
          <p:cNvPr descr="ANDY - &quot;DARAM MIRAM BE TEHRAN&quot; - Music Video / www.andymusic.com / ANDY MADADIAN&#10;&#10;iTunes: https://itunes.apple.com/us/album/city-of-angels/id152588042" id="176" name="Google Shape;176;p24" title="ANDY - &quot;DARAM MIRAM BE TEHRAN&quot; - Music Video / www.andymusic.com / ANDY MADADIAN">
            <a:hlinkClick r:id="rId5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0" y="117300"/>
            <a:ext cx="2351476" cy="2085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25"/>
          <p:cNvSpPr/>
          <p:nvPr/>
        </p:nvSpPr>
        <p:spPr>
          <a:xfrm>
            <a:off x="5307425" y="88325"/>
            <a:ext cx="3576000" cy="717300"/>
          </a:xfrm>
          <a:prstGeom prst="wave">
            <a:avLst>
              <a:gd fmla="val 12500" name="adj1"/>
              <a:gd fmla="val 0" name="adj2"/>
            </a:avLst>
          </a:prstGeom>
          <a:solidFill>
            <a:srgbClr val="FFFF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fa" sz="1800"/>
              <a:t>تهران در شمال شرقی ایران قرار دارد . </a:t>
            </a:r>
            <a:r>
              <a:rPr lang="fa">
                <a:solidFill>
                  <a:srgbClr val="FFFF00"/>
                </a:solidFill>
              </a:rPr>
              <a:t>ا</a:t>
            </a:r>
            <a:r>
              <a:rPr lang="fa"/>
              <a:t> </a:t>
            </a:r>
            <a:endParaRPr/>
          </a:p>
        </p:txBody>
      </p:sp>
      <p:sp>
        <p:nvSpPr>
          <p:cNvPr id="182" name="Google Shape;182;p25"/>
          <p:cNvSpPr/>
          <p:nvPr/>
        </p:nvSpPr>
        <p:spPr>
          <a:xfrm>
            <a:off x="5416250" y="1574225"/>
            <a:ext cx="3576000" cy="768600"/>
          </a:xfrm>
          <a:prstGeom prst="wave">
            <a:avLst>
              <a:gd fmla="val 12500" name="adj1"/>
              <a:gd fmla="val 0" name="adj2"/>
            </a:avLst>
          </a:prstGeom>
          <a:solidFill>
            <a:srgbClr val="FFFF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fa" sz="1800"/>
              <a:t>موقعیت</a:t>
            </a:r>
            <a:r>
              <a:rPr b="1" lang="fa" sz="1800"/>
              <a:t> جغرافیایی و اقتصادی تهران را پایتخت کرده است </a:t>
            </a:r>
            <a:r>
              <a:rPr b="1" lang="fa" sz="1800"/>
              <a:t> . </a:t>
            </a:r>
            <a:r>
              <a:rPr lang="fa">
                <a:solidFill>
                  <a:srgbClr val="FFFF00"/>
                </a:solidFill>
              </a:rPr>
              <a:t>ا</a:t>
            </a:r>
            <a:r>
              <a:rPr lang="fa"/>
              <a:t> </a:t>
            </a:r>
            <a:endParaRPr/>
          </a:p>
        </p:txBody>
      </p:sp>
      <p:sp>
        <p:nvSpPr>
          <p:cNvPr id="183" name="Google Shape;183;p25"/>
          <p:cNvSpPr/>
          <p:nvPr/>
        </p:nvSpPr>
        <p:spPr>
          <a:xfrm>
            <a:off x="5416250" y="2359700"/>
            <a:ext cx="3576000" cy="717300"/>
          </a:xfrm>
          <a:prstGeom prst="wave">
            <a:avLst>
              <a:gd fmla="val 12500" name="adj1"/>
              <a:gd fmla="val 0" name="adj2"/>
            </a:avLst>
          </a:prstGeom>
          <a:solidFill>
            <a:srgbClr val="FFFF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fa" sz="1800"/>
              <a:t>رود های کرج و جاجرود دور و بر تهران را سبز و خوش آب و هوا کرده اند</a:t>
            </a:r>
            <a:r>
              <a:rPr b="1" lang="fa" sz="1800"/>
              <a:t> . </a:t>
            </a:r>
            <a:r>
              <a:rPr lang="fa">
                <a:solidFill>
                  <a:srgbClr val="FFFF00"/>
                </a:solidFill>
              </a:rPr>
              <a:t>ا</a:t>
            </a:r>
            <a:r>
              <a:rPr lang="fa"/>
              <a:t> </a:t>
            </a:r>
            <a:endParaRPr/>
          </a:p>
        </p:txBody>
      </p:sp>
      <p:sp>
        <p:nvSpPr>
          <p:cNvPr id="184" name="Google Shape;184;p25"/>
          <p:cNvSpPr/>
          <p:nvPr/>
        </p:nvSpPr>
        <p:spPr>
          <a:xfrm>
            <a:off x="5416250" y="805625"/>
            <a:ext cx="3576000" cy="768600"/>
          </a:xfrm>
          <a:prstGeom prst="wave">
            <a:avLst>
              <a:gd fmla="val 12500" name="adj1"/>
              <a:gd fmla="val 0" name="adj2"/>
            </a:avLst>
          </a:prstGeom>
          <a:solidFill>
            <a:srgbClr val="FFFF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fa" sz="1800"/>
              <a:t>رشت کوه های البرز از یک طرف تهران را در </a:t>
            </a:r>
            <a:r>
              <a:rPr b="1" lang="fa" sz="1800"/>
              <a:t>برگرفته</a:t>
            </a:r>
            <a:r>
              <a:rPr b="1" lang="fa" sz="1800"/>
              <a:t> است .</a:t>
            </a:r>
            <a:r>
              <a:rPr lang="fa">
                <a:solidFill>
                  <a:srgbClr val="FFFF00"/>
                </a:solidFill>
              </a:rPr>
              <a:t>ا</a:t>
            </a:r>
            <a:r>
              <a:rPr lang="fa"/>
              <a:t> </a:t>
            </a:r>
            <a:endParaRPr/>
          </a:p>
        </p:txBody>
      </p:sp>
      <p:sp>
        <p:nvSpPr>
          <p:cNvPr id="185" name="Google Shape;185;p25"/>
          <p:cNvSpPr/>
          <p:nvPr/>
        </p:nvSpPr>
        <p:spPr>
          <a:xfrm>
            <a:off x="5416250" y="3049400"/>
            <a:ext cx="3576000" cy="717300"/>
          </a:xfrm>
          <a:prstGeom prst="wave">
            <a:avLst>
              <a:gd fmla="val 12500" name="adj1"/>
              <a:gd fmla="val 0" name="adj2"/>
            </a:avLst>
          </a:prstGeom>
          <a:solidFill>
            <a:srgbClr val="FFFF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fa" sz="1800"/>
              <a:t>نقشه تهران به شکل سه گوشه است </a:t>
            </a:r>
            <a:r>
              <a:rPr b="1" lang="fa" sz="1800"/>
              <a:t>. </a:t>
            </a:r>
            <a:r>
              <a:rPr lang="fa">
                <a:solidFill>
                  <a:srgbClr val="FFFF00"/>
                </a:solidFill>
              </a:rPr>
              <a:t>ا</a:t>
            </a:r>
            <a:r>
              <a:rPr lang="fa"/>
              <a:t> </a:t>
            </a:r>
            <a:endParaRPr/>
          </a:p>
        </p:txBody>
      </p:sp>
      <p:sp>
        <p:nvSpPr>
          <p:cNvPr id="186" name="Google Shape;186;p25"/>
          <p:cNvSpPr/>
          <p:nvPr/>
        </p:nvSpPr>
        <p:spPr>
          <a:xfrm>
            <a:off x="5348425" y="4426200"/>
            <a:ext cx="3576000" cy="717300"/>
          </a:xfrm>
          <a:prstGeom prst="wave">
            <a:avLst>
              <a:gd fmla="val 12500" name="adj1"/>
              <a:gd fmla="val 0" name="adj2"/>
            </a:avLst>
          </a:prstGeom>
          <a:solidFill>
            <a:srgbClr val="FFFF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fa" sz="1800"/>
              <a:t>تهران با استان زنجان همسایه است .</a:t>
            </a:r>
            <a:r>
              <a:rPr b="1" lang="fa" sz="1800"/>
              <a:t> . </a:t>
            </a:r>
            <a:r>
              <a:rPr lang="fa">
                <a:solidFill>
                  <a:srgbClr val="FFFF00"/>
                </a:solidFill>
              </a:rPr>
              <a:t>ا</a:t>
            </a:r>
            <a:r>
              <a:rPr lang="fa"/>
              <a:t> </a:t>
            </a:r>
            <a:endParaRPr/>
          </a:p>
        </p:txBody>
      </p:sp>
      <p:sp>
        <p:nvSpPr>
          <p:cNvPr id="187" name="Google Shape;187;p25"/>
          <p:cNvSpPr/>
          <p:nvPr/>
        </p:nvSpPr>
        <p:spPr>
          <a:xfrm>
            <a:off x="5348425" y="3766700"/>
            <a:ext cx="3576000" cy="717300"/>
          </a:xfrm>
          <a:prstGeom prst="wave">
            <a:avLst>
              <a:gd fmla="val 12500" name="adj1"/>
              <a:gd fmla="val 0" name="adj2"/>
            </a:avLst>
          </a:prstGeom>
          <a:solidFill>
            <a:srgbClr val="FFFF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a"/>
              <a:t>مسیر راه های ابریشم از سیان چین تا ونیز اروپا و راه های تجاری دیگری از منطقه تهران عبور کرده اند .</a:t>
            </a:r>
            <a:r>
              <a:rPr lang="fa"/>
              <a:t> ا</a:t>
            </a:r>
            <a:endParaRPr/>
          </a:p>
        </p:txBody>
      </p:sp>
      <p:pic>
        <p:nvPicPr>
          <p:cNvPr id="188" name="Google Shape;188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9700" y="3236675"/>
            <a:ext cx="872199" cy="717300"/>
          </a:xfrm>
          <a:prstGeom prst="rect">
            <a:avLst/>
          </a:prstGeom>
          <a:noFill/>
          <a:ln>
            <a:noFill/>
          </a:ln>
        </p:spPr>
      </p:pic>
      <p:sp>
        <p:nvSpPr>
          <p:cNvPr id="189" name="Google Shape;189;p25"/>
          <p:cNvSpPr/>
          <p:nvPr/>
        </p:nvSpPr>
        <p:spPr>
          <a:xfrm>
            <a:off x="768450" y="88325"/>
            <a:ext cx="1751700" cy="1663800"/>
          </a:xfrm>
          <a:prstGeom prst="roundRect">
            <a:avLst>
              <a:gd fmla="val 16667" name="adj"/>
            </a:avLst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fa" sz="1800"/>
              <a:t>جلوی جمله ی درست لبخند و جلوی جمله های نادرست اخم را بگذارید ! </a:t>
            </a:r>
            <a:r>
              <a:rPr b="1" lang="fa" sz="1800">
                <a:solidFill>
                  <a:srgbClr val="FF0000"/>
                </a:solidFill>
              </a:rPr>
              <a:t>ا</a:t>
            </a:r>
            <a:r>
              <a:rPr lang="fa" sz="1800"/>
              <a:t> </a:t>
            </a:r>
            <a:endParaRPr sz="1800"/>
          </a:p>
        </p:txBody>
      </p:sp>
      <p:pic>
        <p:nvPicPr>
          <p:cNvPr id="190" name="Google Shape;190;p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24700" y="4204737"/>
            <a:ext cx="747188" cy="717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p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24700" y="4204737"/>
            <a:ext cx="747188" cy="717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Google Shape;192;p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62200" y="4204737"/>
            <a:ext cx="747188" cy="717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" name="Google Shape;193;p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24700" y="4156287"/>
            <a:ext cx="747188" cy="717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" name="Google Shape;194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9700" y="3236675"/>
            <a:ext cx="872199" cy="717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Google Shape;195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9700" y="3293650"/>
            <a:ext cx="872199" cy="717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" name="Google Shape;196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9700" y="3293650"/>
            <a:ext cx="872199" cy="717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" name="Google Shape;197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9700" y="3293650"/>
            <a:ext cx="872199" cy="717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D966"/>
        </a:solidFill>
      </p:bgPr>
    </p:bg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26"/>
          <p:cNvSpPr/>
          <p:nvPr/>
        </p:nvSpPr>
        <p:spPr>
          <a:xfrm>
            <a:off x="386550" y="0"/>
            <a:ext cx="8370900" cy="1926300"/>
          </a:xfrm>
          <a:prstGeom prst="horizontalScroll">
            <a:avLst>
              <a:gd fmla="val 12500" name="adj"/>
            </a:avLst>
          </a:prstGeom>
          <a:solidFill>
            <a:srgbClr val="93C47D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fa" sz="2400"/>
              <a:t>تحقیق و جستجو کنید که چرا هوای تهران آلوده است ؟ چگونه و با چه روش هایی می توان این آلودگی را کم کرد؟</a:t>
            </a:r>
            <a:r>
              <a:rPr b="1" lang="fa" sz="1800"/>
              <a:t>   </a:t>
            </a:r>
            <a:endParaRPr b="1" sz="1800"/>
          </a:p>
        </p:txBody>
      </p:sp>
      <p:sp>
        <p:nvSpPr>
          <p:cNvPr id="203" name="Google Shape;203;p26"/>
          <p:cNvSpPr txBox="1"/>
          <p:nvPr/>
        </p:nvSpPr>
        <p:spPr>
          <a:xfrm>
            <a:off x="42150" y="1936475"/>
            <a:ext cx="8669400" cy="15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fa" sz="1800"/>
              <a:t>.</a:t>
            </a:r>
            <a:r>
              <a:rPr b="1" lang="fa" sz="1800">
                <a:latin typeface="Times New Roman"/>
                <a:ea typeface="Times New Roman"/>
                <a:cs typeface="Times New Roman"/>
                <a:sym typeface="Times New Roman"/>
              </a:rPr>
              <a:t>هوای تهران </a:t>
            </a:r>
            <a:r>
              <a:rPr b="1" lang="fa" sz="1800">
                <a:latin typeface="Times New Roman"/>
                <a:ea typeface="Times New Roman"/>
                <a:cs typeface="Times New Roman"/>
                <a:sym typeface="Times New Roman"/>
              </a:rPr>
              <a:t>آلوده</a:t>
            </a:r>
            <a:r>
              <a:rPr b="1" lang="fa" sz="1800">
                <a:latin typeface="Times New Roman"/>
                <a:ea typeface="Times New Roman"/>
                <a:cs typeface="Times New Roman"/>
                <a:sym typeface="Times New Roman"/>
              </a:rPr>
              <a:t> است چون که </a:t>
            </a:r>
            <a:r>
              <a:rPr b="1" lang="fa" sz="1800">
                <a:latin typeface="Times New Roman"/>
                <a:ea typeface="Times New Roman"/>
                <a:cs typeface="Times New Roman"/>
                <a:sym typeface="Times New Roman"/>
              </a:rPr>
              <a:t>خیلی</a:t>
            </a:r>
            <a:r>
              <a:rPr b="1" lang="fa" sz="1800">
                <a:latin typeface="Times New Roman"/>
                <a:ea typeface="Times New Roman"/>
                <a:cs typeface="Times New Roman"/>
                <a:sym typeface="Times New Roman"/>
              </a:rPr>
              <a:t> از </a:t>
            </a:r>
            <a:r>
              <a:rPr b="1" lang="fa" sz="1800">
                <a:latin typeface="Times New Roman"/>
                <a:ea typeface="Times New Roman"/>
                <a:cs typeface="Times New Roman"/>
                <a:sym typeface="Times New Roman"/>
              </a:rPr>
              <a:t>کارخانه نزدیک به شهر هستند و خیلی از ماشینها قدیمی تر هستند -</a:t>
            </a:r>
            <a:endParaRPr b="1" sz="18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457200" rtl="0" algn="r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fa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کوهای اطراف تهران از رد شدن دود از روی شهرجلوگیری می کنند.</a:t>
            </a:r>
            <a:r>
              <a:rPr b="1" lang="fa" sz="1800">
                <a:solidFill>
                  <a:srgbClr val="F1C23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ا</a:t>
            </a:r>
            <a:r>
              <a:rPr b="1" lang="fa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- </a:t>
            </a:r>
            <a:endParaRPr b="1" sz="1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457200" rtl="0" algn="r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fa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.شهر تهران می تواند با استفاده از انرژی خورشیدی در کارخانه ها ،از آلودگی هوا جلوگیری کند</a:t>
            </a:r>
            <a:r>
              <a:rPr b="1" lang="fa" sz="1800"/>
              <a:t>-   </a:t>
            </a:r>
            <a:r>
              <a:rPr b="1" lang="fa" sz="1800"/>
              <a:t> </a:t>
            </a:r>
            <a:endParaRPr b="1" sz="1800"/>
          </a:p>
        </p:txBody>
      </p:sp>
      <p:sp>
        <p:nvSpPr>
          <p:cNvPr id="204" name="Google Shape;204;p26"/>
          <p:cNvSpPr txBox="1"/>
          <p:nvPr/>
        </p:nvSpPr>
        <p:spPr>
          <a:xfrm>
            <a:off x="386550" y="3469750"/>
            <a:ext cx="8284800" cy="35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fa" sz="1800">
                <a:latin typeface="Times New Roman"/>
                <a:ea typeface="Times New Roman"/>
                <a:cs typeface="Times New Roman"/>
                <a:sym typeface="Times New Roman"/>
              </a:rPr>
              <a:t>.تهران  </a:t>
            </a:r>
            <a:r>
              <a:rPr b="1" lang="fa" sz="1800">
                <a:latin typeface="Times New Roman"/>
                <a:ea typeface="Times New Roman"/>
                <a:cs typeface="Times New Roman"/>
                <a:sym typeface="Times New Roman"/>
              </a:rPr>
              <a:t>می تواند</a:t>
            </a:r>
            <a:r>
              <a:rPr b="1" lang="fa" sz="1800">
                <a:latin typeface="Times New Roman"/>
                <a:ea typeface="Times New Roman"/>
                <a:cs typeface="Times New Roman"/>
                <a:sym typeface="Times New Roman"/>
              </a:rPr>
              <a:t> با </a:t>
            </a:r>
            <a:r>
              <a:rPr b="1" lang="fa" sz="1800">
                <a:latin typeface="Times New Roman"/>
                <a:ea typeface="Times New Roman"/>
                <a:cs typeface="Times New Roman"/>
                <a:sym typeface="Times New Roman"/>
              </a:rPr>
              <a:t>کاشتن</a:t>
            </a:r>
            <a:r>
              <a:rPr b="1" lang="fa" sz="1800">
                <a:latin typeface="Times New Roman"/>
                <a:ea typeface="Times New Roman"/>
                <a:cs typeface="Times New Roman"/>
                <a:sym typeface="Times New Roman"/>
              </a:rPr>
              <a:t> درخت های زیادی در اطراف شهر هوا را </a:t>
            </a:r>
            <a:r>
              <a:rPr b="1" lang="fa" sz="1800">
                <a:latin typeface="Times New Roman"/>
                <a:ea typeface="Times New Roman"/>
                <a:cs typeface="Times New Roman"/>
                <a:sym typeface="Times New Roman"/>
              </a:rPr>
              <a:t>تمیز</a:t>
            </a:r>
            <a:r>
              <a:rPr b="1" lang="fa" sz="1800">
                <a:latin typeface="Times New Roman"/>
                <a:ea typeface="Times New Roman"/>
                <a:cs typeface="Times New Roman"/>
                <a:sym typeface="Times New Roman"/>
              </a:rPr>
              <a:t> کند</a:t>
            </a:r>
            <a:r>
              <a:rPr lang="fa"/>
              <a:t>-</a:t>
            </a:r>
            <a:endParaRPr/>
          </a:p>
        </p:txBody>
      </p:sp>
      <p:sp>
        <p:nvSpPr>
          <p:cNvPr id="205" name="Google Shape;205;p26"/>
          <p:cNvSpPr txBox="1"/>
          <p:nvPr/>
        </p:nvSpPr>
        <p:spPr>
          <a:xfrm>
            <a:off x="431575" y="3969050"/>
            <a:ext cx="8278800" cy="31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fa" sz="1800"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  <a:r>
              <a:rPr b="1" lang="fa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جلوگیری از ماشینهای قدیمی بنزینی و استفاده از ماشینهای برقی هوای  تهران را تمیزتر می کند</a:t>
            </a:r>
            <a:r>
              <a:rPr lang="fa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fa" sz="180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fa" sz="180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fa"/>
              <a:t>-</a:t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6B26B"/>
        </a:solidFill>
      </p:bgPr>
    </p:bg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27"/>
          <p:cNvSpPr txBox="1"/>
          <p:nvPr/>
        </p:nvSpPr>
        <p:spPr>
          <a:xfrm>
            <a:off x="1612550" y="1116750"/>
            <a:ext cx="5393700" cy="125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1" algn="r">
              <a:spcBef>
                <a:spcPts val="0"/>
              </a:spcBef>
              <a:spcAft>
                <a:spcPts val="0"/>
              </a:spcAft>
              <a:buNone/>
            </a:pPr>
            <a:r>
              <a:rPr lang="fa" sz="1800">
                <a:solidFill>
                  <a:schemeClr val="dk2"/>
                </a:solidFill>
              </a:rPr>
              <a:t>کارهای کلاسی</a:t>
            </a:r>
            <a:endParaRPr sz="1800">
              <a:solidFill>
                <a:schemeClr val="dk2"/>
              </a:solidFill>
            </a:endParaRPr>
          </a:p>
          <a:p>
            <a:pPr indent="0" lvl="0" marL="0" rtl="1" algn="r">
              <a:spcBef>
                <a:spcPts val="0"/>
              </a:spcBef>
              <a:spcAft>
                <a:spcPts val="0"/>
              </a:spcAft>
              <a:buNone/>
            </a:pPr>
            <a:r>
              <a:rPr lang="fa" sz="1800">
                <a:solidFill>
                  <a:schemeClr val="dk2"/>
                </a:solidFill>
              </a:rPr>
              <a:t>نمایش در کلاس</a:t>
            </a:r>
            <a:endParaRPr sz="1800">
              <a:solidFill>
                <a:schemeClr val="dk2"/>
              </a:solidFill>
            </a:endParaRPr>
          </a:p>
        </p:txBody>
      </p:sp>
      <p:pic>
        <p:nvPicPr>
          <p:cNvPr id="211" name="Google Shape;211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05900" y="221250"/>
            <a:ext cx="942650" cy="895500"/>
          </a:xfrm>
          <a:prstGeom prst="rect">
            <a:avLst/>
          </a:prstGeom>
          <a:noFill/>
          <a:ln>
            <a:noFill/>
          </a:ln>
        </p:spPr>
      </p:pic>
      <p:sp>
        <p:nvSpPr>
          <p:cNvPr id="212" name="Google Shape;212;p27"/>
          <p:cNvSpPr/>
          <p:nvPr/>
        </p:nvSpPr>
        <p:spPr>
          <a:xfrm>
            <a:off x="387750" y="203225"/>
            <a:ext cx="7493700" cy="46362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5"/>
          <p:cNvSpPr/>
          <p:nvPr/>
        </p:nvSpPr>
        <p:spPr>
          <a:xfrm>
            <a:off x="6053225" y="148125"/>
            <a:ext cx="2987100" cy="1145700"/>
          </a:xfrm>
          <a:prstGeom prst="roundRect">
            <a:avLst>
              <a:gd fmla="val 16667" name="adj"/>
            </a:avLst>
          </a:prstGeom>
          <a:solidFill>
            <a:srgbClr val="FFFF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fa" sz="1800"/>
              <a:t>چرا </a:t>
            </a:r>
            <a:r>
              <a:rPr b="1" lang="fa" sz="1800"/>
              <a:t>و چگونه</a:t>
            </a:r>
            <a:r>
              <a:rPr b="1" lang="fa" sz="1800"/>
              <a:t> تهران پایتخت شد ؟؟ </a:t>
            </a:r>
            <a:endParaRPr b="1" sz="1800"/>
          </a:p>
        </p:txBody>
      </p:sp>
      <p:pic>
        <p:nvPicPr>
          <p:cNvPr id="77" name="Google Shape;77;p15"/>
          <p:cNvPicPr preferRelativeResize="0"/>
          <p:nvPr/>
        </p:nvPicPr>
        <p:blipFill rotWithShape="1">
          <a:blip r:embed="rId4">
            <a:alphaModFix/>
          </a:blip>
          <a:srcRect b="38860" l="34962" r="3860" t="1838"/>
          <a:stretch/>
        </p:blipFill>
        <p:spPr>
          <a:xfrm>
            <a:off x="276475" y="227125"/>
            <a:ext cx="2433802" cy="1283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78;p15" title="Vocaroo 04 Oct 2020 16_55_38 EDT 1h1dvCjOL20p.mp3">
            <a:hlinkClick r:id="rId5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046250" y="492375"/>
            <a:ext cx="457200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9" name="Google Shape;79;p1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871275" y="609775"/>
            <a:ext cx="1248200" cy="1175575"/>
          </a:xfrm>
          <a:prstGeom prst="rect">
            <a:avLst/>
          </a:prstGeom>
          <a:noFill/>
          <a:ln>
            <a:noFill/>
          </a:ln>
        </p:spPr>
      </p:pic>
      <p:sp>
        <p:nvSpPr>
          <p:cNvPr id="80" name="Google Shape;80;p15"/>
          <p:cNvSpPr txBox="1"/>
          <p:nvPr/>
        </p:nvSpPr>
        <p:spPr>
          <a:xfrm>
            <a:off x="6229175" y="1619350"/>
            <a:ext cx="29334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B45F06"/>
        </a:solidFill>
      </p:bgPr>
    </p:bg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5400" y="430325"/>
            <a:ext cx="4208375" cy="4048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33775" y="1110250"/>
            <a:ext cx="4133224" cy="3368350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Google Shape;87;p16"/>
          <p:cNvSpPr/>
          <p:nvPr/>
        </p:nvSpPr>
        <p:spPr>
          <a:xfrm>
            <a:off x="4372275" y="272650"/>
            <a:ext cx="4459800" cy="837600"/>
          </a:xfrm>
          <a:prstGeom prst="roundRect">
            <a:avLst>
              <a:gd fmla="val 16667" name="adj"/>
            </a:avLst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fa" sz="2400"/>
              <a:t>آیا می دانید تهران قدیم یکی از دهکده های شهر ری بوده است .؟ </a:t>
            </a:r>
            <a:r>
              <a:rPr b="1" lang="fa" sz="2400">
                <a:solidFill>
                  <a:srgbClr val="FF0000"/>
                </a:solidFill>
              </a:rPr>
              <a:t>ا</a:t>
            </a:r>
            <a:r>
              <a:rPr lang="fa" sz="1800"/>
              <a:t> </a:t>
            </a:r>
            <a:endParaRPr sz="1800"/>
          </a:p>
        </p:txBody>
      </p:sp>
      <p:pic>
        <p:nvPicPr>
          <p:cNvPr id="88" name="Google Shape;88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933700" y="1428750"/>
            <a:ext cx="3276600" cy="228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9900"/>
        </a:solidFill>
      </p:bgPr>
    </p:bg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Google Shape;93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5304925" cy="4855475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Google Shape;94;p17"/>
          <p:cNvSpPr txBox="1"/>
          <p:nvPr/>
        </p:nvSpPr>
        <p:spPr>
          <a:xfrm rot="-317">
            <a:off x="5616750" y="152548"/>
            <a:ext cx="3256800" cy="157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fa" sz="1800"/>
              <a:t>آیا می دانید : </a:t>
            </a:r>
            <a:r>
              <a:rPr b="1" lang="fa" sz="1800">
                <a:solidFill>
                  <a:srgbClr val="FFFFFF"/>
                </a:solidFill>
              </a:rPr>
              <a:t>ا</a:t>
            </a:r>
            <a:endParaRPr b="1" sz="1800">
              <a:solidFill>
                <a:srgbClr val="FFFFFF"/>
              </a:solidFill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/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fa" sz="1800"/>
              <a:t>تهران به شکل یک هشت گوش  نامنظم است .!</a:t>
            </a:r>
            <a:r>
              <a:rPr b="1" lang="fa" sz="1800">
                <a:solidFill>
                  <a:srgbClr val="FFFFFF"/>
                </a:solidFill>
              </a:rPr>
              <a:t>ا</a:t>
            </a:r>
            <a:r>
              <a:rPr b="1" lang="fa" sz="1800"/>
              <a:t> </a:t>
            </a:r>
            <a:r>
              <a:rPr lang="fa"/>
              <a:t> </a:t>
            </a:r>
            <a:endParaRPr/>
          </a:p>
        </p:txBody>
      </p:sp>
      <p:sp>
        <p:nvSpPr>
          <p:cNvPr id="95" name="Google Shape;95;p17"/>
          <p:cNvSpPr/>
          <p:nvPr/>
        </p:nvSpPr>
        <p:spPr>
          <a:xfrm rot="-685809">
            <a:off x="5703229" y="1794926"/>
            <a:ext cx="3525753" cy="2834434"/>
          </a:xfrm>
          <a:custGeom>
            <a:rect b="b" l="l" r="r" t="t"/>
            <a:pathLst>
              <a:path extrusionOk="0" h="113362" w="141011">
                <a:moveTo>
                  <a:pt x="3160" y="15799"/>
                </a:moveTo>
                <a:lnTo>
                  <a:pt x="56483" y="19354"/>
                </a:lnTo>
                <a:lnTo>
                  <a:pt x="101512" y="0"/>
                </a:lnTo>
                <a:lnTo>
                  <a:pt x="141011" y="44238"/>
                </a:lnTo>
                <a:lnTo>
                  <a:pt x="92427" y="66753"/>
                </a:lnTo>
                <a:lnTo>
                  <a:pt x="74653" y="113362"/>
                </a:lnTo>
                <a:lnTo>
                  <a:pt x="24094" y="73468"/>
                </a:lnTo>
                <a:lnTo>
                  <a:pt x="0" y="81367"/>
                </a:lnTo>
                <a:close/>
              </a:path>
            </a:pathLst>
          </a:custGeom>
          <a:solidFill>
            <a:srgbClr val="FCE5CD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sp>
      <p:pic>
        <p:nvPicPr>
          <p:cNvPr id="96" name="Google Shape;96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94750" y="2476175"/>
            <a:ext cx="1468050" cy="1101037"/>
          </a:xfrm>
          <a:prstGeom prst="rect">
            <a:avLst/>
          </a:prstGeom>
          <a:noFill/>
          <a:ln>
            <a:noFill/>
          </a:ln>
        </p:spPr>
      </p:pic>
      <p:sp>
        <p:nvSpPr>
          <p:cNvPr id="97" name="Google Shape;97;p17"/>
          <p:cNvSpPr/>
          <p:nvPr/>
        </p:nvSpPr>
        <p:spPr>
          <a:xfrm>
            <a:off x="7725500" y="153700"/>
            <a:ext cx="1086000" cy="594300"/>
          </a:xfrm>
          <a:prstGeom prst="cloudCallout">
            <a:avLst>
              <a:gd fmla="val -20833" name="adj1"/>
              <a:gd fmla="val 62500" name="adj2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8"/>
          <p:cNvSpPr/>
          <p:nvPr/>
        </p:nvSpPr>
        <p:spPr>
          <a:xfrm>
            <a:off x="204450" y="150650"/>
            <a:ext cx="8759100" cy="734400"/>
          </a:xfrm>
          <a:prstGeom prst="roundRect">
            <a:avLst>
              <a:gd fmla="val 16667" name="adj"/>
            </a:avLst>
          </a:prstGeom>
          <a:solidFill>
            <a:srgbClr val="FFFF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fa" sz="1800"/>
              <a:t>منطقه ای که امروز تهران ، پایتخت ایران ، نامیده می شود از چندین هزار سال پیش مرکز تمدن ایران زمین و مرکز ارتباطات شرق و غرب بوده است . </a:t>
            </a:r>
            <a:r>
              <a:rPr lang="fa" sz="1800">
                <a:solidFill>
                  <a:srgbClr val="EFEFEF"/>
                </a:solidFill>
              </a:rPr>
              <a:t>ا</a:t>
            </a:r>
            <a:endParaRPr sz="1800">
              <a:solidFill>
                <a:srgbClr val="EFEFEF"/>
              </a:solidFill>
            </a:endParaRPr>
          </a:p>
        </p:txBody>
      </p:sp>
      <p:sp>
        <p:nvSpPr>
          <p:cNvPr id="103" name="Google Shape;103;p18"/>
          <p:cNvSpPr/>
          <p:nvPr/>
        </p:nvSpPr>
        <p:spPr>
          <a:xfrm>
            <a:off x="150650" y="999450"/>
            <a:ext cx="8759100" cy="674400"/>
          </a:xfrm>
          <a:prstGeom prst="roundRect">
            <a:avLst>
              <a:gd fmla="val 16667" name="adj"/>
            </a:avLst>
          </a:prstGeom>
          <a:solidFill>
            <a:srgbClr val="F6B26B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fa" sz="1800"/>
              <a:t>مسیر راه های ابریشم از</a:t>
            </a:r>
            <a:r>
              <a:rPr lang="fa" sz="1800">
                <a:solidFill>
                  <a:srgbClr val="FF0000"/>
                </a:solidFill>
              </a:rPr>
              <a:t> سیان چین</a:t>
            </a:r>
            <a:r>
              <a:rPr lang="fa" sz="1800"/>
              <a:t> تا </a:t>
            </a:r>
            <a:r>
              <a:rPr lang="fa" sz="1800">
                <a:solidFill>
                  <a:srgbClr val="FF0000"/>
                </a:solidFill>
              </a:rPr>
              <a:t>ونیز ایتالیا</a:t>
            </a:r>
            <a:r>
              <a:rPr lang="fa" sz="1800"/>
              <a:t> و راه های تجاری دیگری که از این منطقه عبور کرده اند موقعیت </a:t>
            </a:r>
            <a:endParaRPr sz="1800"/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fa" sz="1800"/>
              <a:t>خاص جغرافیایی ، اقتصادی و فرهنگی برای  این منطقه فراهم </a:t>
            </a:r>
            <a:r>
              <a:rPr lang="fa" sz="1800"/>
              <a:t>کرده</a:t>
            </a:r>
            <a:r>
              <a:rPr lang="fa" sz="1800"/>
              <a:t> اند. </a:t>
            </a:r>
            <a:r>
              <a:rPr lang="fa" sz="1800">
                <a:solidFill>
                  <a:srgbClr val="F6B26B"/>
                </a:solidFill>
              </a:rPr>
              <a:t>ا</a:t>
            </a:r>
            <a:r>
              <a:rPr lang="fa" sz="1800">
                <a:solidFill>
                  <a:srgbClr val="F1C232"/>
                </a:solidFill>
              </a:rPr>
              <a:t>.</a:t>
            </a:r>
            <a:endParaRPr sz="1800">
              <a:solidFill>
                <a:srgbClr val="F1C232"/>
              </a:solidFill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fa" sz="1800"/>
              <a:t> </a:t>
            </a:r>
            <a:r>
              <a:rPr lang="fa" sz="1800">
                <a:solidFill>
                  <a:srgbClr val="EFEFEF"/>
                </a:solidFill>
              </a:rPr>
              <a:t>ا</a:t>
            </a:r>
            <a:endParaRPr sz="1800">
              <a:solidFill>
                <a:srgbClr val="EFEFEF"/>
              </a:solidFill>
            </a:endParaRPr>
          </a:p>
        </p:txBody>
      </p:sp>
      <p:sp>
        <p:nvSpPr>
          <p:cNvPr id="104" name="Google Shape;104;p18"/>
          <p:cNvSpPr/>
          <p:nvPr/>
        </p:nvSpPr>
        <p:spPr>
          <a:xfrm>
            <a:off x="204350" y="1788200"/>
            <a:ext cx="8662200" cy="674400"/>
          </a:xfrm>
          <a:prstGeom prst="roundRect">
            <a:avLst>
              <a:gd fmla="val 16667" name="adj"/>
            </a:avLst>
          </a:prstGeom>
          <a:solidFill>
            <a:srgbClr val="B6D7A8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fa" sz="1800"/>
              <a:t>تهران در گذشته یکی از دهکده های شهر بزرگ ری بوده که </a:t>
            </a:r>
            <a:r>
              <a:rPr lang="fa" sz="1800"/>
              <a:t>درمابین</a:t>
            </a:r>
            <a:r>
              <a:rPr lang="fa" sz="1800"/>
              <a:t> راه های قم ، خراسان ، مازندران ، قزوین ، گیلان و ساوه واقع شده بوده و به دلیل مرکزیت سیاسی ، اقتصادی و جغرافیایی مورد نظر بوده است.ا  </a:t>
            </a:r>
            <a:endParaRPr sz="1800"/>
          </a:p>
        </p:txBody>
      </p:sp>
      <p:sp>
        <p:nvSpPr>
          <p:cNvPr id="105" name="Google Shape;105;p18"/>
          <p:cNvSpPr/>
          <p:nvPr/>
        </p:nvSpPr>
        <p:spPr>
          <a:xfrm>
            <a:off x="199100" y="2571750"/>
            <a:ext cx="8662200" cy="674400"/>
          </a:xfrm>
          <a:prstGeom prst="roundRect">
            <a:avLst>
              <a:gd fmla="val 16667" name="adj"/>
            </a:avLst>
          </a:prstGeom>
          <a:solidFill>
            <a:srgbClr val="FFE599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fa" sz="1800"/>
              <a:t>آب و هوای چهار فصل تهران و زمین های </a:t>
            </a:r>
            <a:r>
              <a:rPr lang="fa" sz="1800"/>
              <a:t>حاصل خی</a:t>
            </a:r>
            <a:r>
              <a:rPr lang="fa" sz="1800"/>
              <a:t>ز و سبز و رودهای پر آب کرج و جاجرود </a:t>
            </a:r>
            <a:r>
              <a:rPr lang="fa" sz="1800"/>
              <a:t>از دلیل</a:t>
            </a:r>
            <a:r>
              <a:rPr lang="fa" sz="1800"/>
              <a:t> های</a:t>
            </a:r>
            <a:r>
              <a:rPr lang="fa"/>
              <a:t> </a:t>
            </a:r>
            <a:r>
              <a:rPr lang="fa" sz="1800"/>
              <a:t>دیگری بود که تهران  را برای پایتختی مناسب کنند .</a:t>
            </a:r>
            <a:r>
              <a:rPr lang="fa"/>
              <a:t> ا  </a:t>
            </a:r>
            <a:r>
              <a:rPr lang="fa" sz="1800"/>
              <a:t> </a:t>
            </a:r>
            <a:endParaRPr sz="1800"/>
          </a:p>
        </p:txBody>
      </p:sp>
      <p:sp>
        <p:nvSpPr>
          <p:cNvPr id="106" name="Google Shape;106;p18"/>
          <p:cNvSpPr/>
          <p:nvPr/>
        </p:nvSpPr>
        <p:spPr>
          <a:xfrm>
            <a:off x="204350" y="3355300"/>
            <a:ext cx="8662200" cy="674400"/>
          </a:xfrm>
          <a:prstGeom prst="roundRect">
            <a:avLst>
              <a:gd fmla="val 16667" name="adj"/>
            </a:avLst>
          </a:prstGeom>
          <a:solidFill>
            <a:srgbClr val="F4CCCC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fa" sz="1800"/>
              <a:t>در بر گرفتن تهران </a:t>
            </a:r>
            <a:r>
              <a:rPr lang="fa" sz="1800"/>
              <a:t>از سه</a:t>
            </a:r>
            <a:r>
              <a:rPr lang="fa" sz="1800"/>
              <a:t> طرف با رشته کوه های البرز موقعیت امنیتی ممتازی  به آن داده است .ا </a:t>
            </a:r>
            <a:endParaRPr sz="1800"/>
          </a:p>
        </p:txBody>
      </p:sp>
      <p:sp>
        <p:nvSpPr>
          <p:cNvPr id="107" name="Google Shape;107;p18"/>
          <p:cNvSpPr/>
          <p:nvPr/>
        </p:nvSpPr>
        <p:spPr>
          <a:xfrm>
            <a:off x="64550" y="4271675"/>
            <a:ext cx="8759100" cy="674400"/>
          </a:xfrm>
          <a:prstGeom prst="roundRect">
            <a:avLst>
              <a:gd fmla="val 16667" name="adj"/>
            </a:avLst>
          </a:prstGeom>
          <a:solidFill>
            <a:srgbClr val="FF99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fa"/>
              <a:t>خودکفایی تولیدی و اقتصادی با برخورداری از زمین های حاصل خیز دشت ری و رودها و جویبارهای فراوان ،موقعیت ممتاز اقتصادی برای مردم آن زمان در بر داشت . </a:t>
            </a:r>
            <a:r>
              <a:rPr lang="fa" sz="1800">
                <a:solidFill>
                  <a:srgbClr val="FFFF00"/>
                </a:solidFill>
              </a:rPr>
              <a:t>بنابراین  امتیازهای  جغرافیایی ، اقتصادی  و فرهنگی تهران را پایتخت ایران کرده است</a:t>
            </a:r>
            <a:r>
              <a:rPr lang="fa" sz="1800">
                <a:solidFill>
                  <a:schemeClr val="dk1"/>
                </a:solidFill>
              </a:rPr>
              <a:t> </a:t>
            </a:r>
            <a:r>
              <a:rPr lang="fa"/>
              <a:t>    </a:t>
            </a:r>
            <a:r>
              <a:rPr lang="fa"/>
              <a:t> </a:t>
            </a:r>
            <a:endParaRPr/>
          </a:p>
        </p:txBody>
      </p:sp>
      <p:pic>
        <p:nvPicPr>
          <p:cNvPr id="108" name="Google Shape;108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942650" y="4211750"/>
            <a:ext cx="942650" cy="895500"/>
          </a:xfrm>
          <a:prstGeom prst="rect">
            <a:avLst/>
          </a:prstGeom>
          <a:noFill/>
          <a:ln>
            <a:noFill/>
          </a:ln>
        </p:spPr>
      </p:pic>
      <p:sp>
        <p:nvSpPr>
          <p:cNvPr id="109" name="Google Shape;109;p18"/>
          <p:cNvSpPr txBox="1"/>
          <p:nvPr/>
        </p:nvSpPr>
        <p:spPr>
          <a:xfrm>
            <a:off x="9061125" y="3437575"/>
            <a:ext cx="10083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fa" sz="1500">
                <a:solidFill>
                  <a:srgbClr val="FF0000"/>
                </a:solidFill>
              </a:rPr>
              <a:t>محصور = </a:t>
            </a:r>
            <a:endParaRPr b="1" sz="1500">
              <a:solidFill>
                <a:srgbClr val="FF0000"/>
              </a:solidFill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fa" sz="1500">
                <a:solidFill>
                  <a:srgbClr val="FF0000"/>
                </a:solidFill>
              </a:rPr>
              <a:t>در بر گرفتن </a:t>
            </a:r>
            <a:endParaRPr b="1" sz="1500">
              <a:solidFill>
                <a:srgbClr val="FF0000"/>
              </a:solidFill>
            </a:endParaRPr>
          </a:p>
        </p:txBody>
      </p:sp>
      <p:pic>
        <p:nvPicPr>
          <p:cNvPr id="110" name="Google Shape;110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7382138">
            <a:off x="9002675" y="-212317"/>
            <a:ext cx="742425" cy="2633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00"/>
        </a:solidFill>
      </p:bgPr>
    </p:bg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19"/>
          <p:cNvSpPr/>
          <p:nvPr/>
        </p:nvSpPr>
        <p:spPr>
          <a:xfrm>
            <a:off x="7653775" y="92225"/>
            <a:ext cx="1178400" cy="409800"/>
          </a:xfrm>
          <a:prstGeom prst="cloudCallout">
            <a:avLst>
              <a:gd fmla="val -20833" name="adj1"/>
              <a:gd fmla="val 625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16" name="Google Shape;116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5137775" cy="4883525"/>
          </a:xfrm>
          <a:prstGeom prst="rect">
            <a:avLst/>
          </a:prstGeom>
          <a:noFill/>
          <a:ln>
            <a:noFill/>
          </a:ln>
        </p:spPr>
      </p:pic>
      <p:sp>
        <p:nvSpPr>
          <p:cNvPr id="117" name="Google Shape;117;p19"/>
          <p:cNvSpPr txBox="1"/>
          <p:nvPr/>
        </p:nvSpPr>
        <p:spPr>
          <a:xfrm>
            <a:off x="5417300" y="498700"/>
            <a:ext cx="3588900" cy="938700"/>
          </a:xfrm>
          <a:prstGeom prst="rect">
            <a:avLst/>
          </a:prstGeom>
          <a:solidFill>
            <a:srgbClr val="E69138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fa" sz="1800"/>
              <a:t>رشته کوه های </a:t>
            </a:r>
            <a:r>
              <a:rPr b="1" lang="fa" sz="1800"/>
              <a:t>البرز</a:t>
            </a:r>
            <a:r>
              <a:rPr b="1" lang="fa" sz="1800"/>
              <a:t> از سه طرف تهران را در برگرفته  و بلندترین کوه آن</a:t>
            </a:r>
            <a:r>
              <a:rPr b="1" lang="fa" sz="1800">
                <a:solidFill>
                  <a:srgbClr val="FFFF00"/>
                </a:solidFill>
              </a:rPr>
              <a:t> </a:t>
            </a:r>
            <a:r>
              <a:rPr b="1" i="1" lang="fa" sz="1800">
                <a:solidFill>
                  <a:srgbClr val="FFFF00"/>
                </a:solidFill>
              </a:rPr>
              <a:t>دماوند</a:t>
            </a:r>
            <a:r>
              <a:rPr b="1" lang="fa" sz="1800"/>
              <a:t> است . </a:t>
            </a:r>
            <a:r>
              <a:rPr b="1" lang="fa" sz="1800">
                <a:solidFill>
                  <a:srgbClr val="E69138"/>
                </a:solidFill>
              </a:rPr>
              <a:t>ا</a:t>
            </a:r>
            <a:endParaRPr b="1" sz="1800">
              <a:solidFill>
                <a:srgbClr val="E69138"/>
              </a:solidFill>
            </a:endParaRPr>
          </a:p>
        </p:txBody>
      </p:sp>
      <p:pic>
        <p:nvPicPr>
          <p:cNvPr id="118" name="Google Shape;118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8099989">
            <a:off x="2833619" y="-174242"/>
            <a:ext cx="1137813" cy="19650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290175" y="1609550"/>
            <a:ext cx="3701428" cy="34850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1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499550" y="2458450"/>
            <a:ext cx="2239650" cy="2577475"/>
          </a:xfrm>
          <a:prstGeom prst="rect">
            <a:avLst/>
          </a:prstGeom>
          <a:noFill/>
          <a:ln>
            <a:noFill/>
          </a:ln>
        </p:spPr>
      </p:pic>
      <p:sp>
        <p:nvSpPr>
          <p:cNvPr id="121" name="Google Shape;121;p19"/>
          <p:cNvSpPr txBox="1"/>
          <p:nvPr/>
        </p:nvSpPr>
        <p:spPr>
          <a:xfrm>
            <a:off x="7653775" y="153700"/>
            <a:ext cx="1352400" cy="26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2" name="Google Shape;122;p19"/>
          <p:cNvSpPr txBox="1"/>
          <p:nvPr/>
        </p:nvSpPr>
        <p:spPr>
          <a:xfrm>
            <a:off x="7254175" y="10250"/>
            <a:ext cx="1516500" cy="409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fa" sz="1800"/>
              <a:t>آیا می دانید : </a:t>
            </a:r>
            <a:r>
              <a:rPr b="1" lang="fa" sz="1800">
                <a:solidFill>
                  <a:srgbClr val="FFFF00"/>
                </a:solidFill>
              </a:rPr>
              <a:t>ا</a:t>
            </a:r>
            <a:endParaRPr b="1" sz="1800">
              <a:solidFill>
                <a:srgbClr val="FFFF00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" name="Google Shape;127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96850"/>
            <a:ext cx="8929425" cy="4939050"/>
          </a:xfrm>
          <a:prstGeom prst="rect">
            <a:avLst/>
          </a:prstGeom>
          <a:noFill/>
          <a:ln>
            <a:noFill/>
          </a:ln>
        </p:spPr>
      </p:pic>
      <p:sp>
        <p:nvSpPr>
          <p:cNvPr id="128" name="Google Shape;128;p20"/>
          <p:cNvSpPr txBox="1"/>
          <p:nvPr/>
        </p:nvSpPr>
        <p:spPr>
          <a:xfrm>
            <a:off x="276650" y="235650"/>
            <a:ext cx="3094200" cy="118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fa" sz="1800">
                <a:solidFill>
                  <a:srgbClr val="FFFFFF"/>
                </a:solidFill>
              </a:rPr>
              <a:t>بلندترین</a:t>
            </a:r>
            <a:r>
              <a:rPr lang="fa" sz="1800">
                <a:solidFill>
                  <a:srgbClr val="FFFFFF"/>
                </a:solidFill>
              </a:rPr>
              <a:t> کوه رشته کوه های </a:t>
            </a:r>
            <a:r>
              <a:rPr lang="fa" sz="1800">
                <a:solidFill>
                  <a:srgbClr val="FFFFFF"/>
                </a:solidFill>
              </a:rPr>
              <a:t>البرز</a:t>
            </a:r>
            <a:r>
              <a:rPr lang="fa" sz="1800">
                <a:solidFill>
                  <a:srgbClr val="FFFFFF"/>
                </a:solidFill>
              </a:rPr>
              <a:t> کوه زیبای دماوند است . </a:t>
            </a:r>
            <a:r>
              <a:rPr lang="fa" sz="1800">
                <a:solidFill>
                  <a:srgbClr val="3C78D8"/>
                </a:solidFill>
              </a:rPr>
              <a:t>ا</a:t>
            </a:r>
            <a:r>
              <a:rPr lang="fa" sz="1800">
                <a:solidFill>
                  <a:srgbClr val="FFFFFF"/>
                </a:solidFill>
              </a:rPr>
              <a:t> </a:t>
            </a:r>
            <a:endParaRPr sz="1800">
              <a:solidFill>
                <a:srgbClr val="FFFFFF"/>
              </a:solidFill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fa" sz="1800">
                <a:solidFill>
                  <a:srgbClr val="FFFFFF"/>
                </a:solidFill>
              </a:rPr>
              <a:t>شهر زیبا و خوش آب و هوا ی دماوند در دامنه های آن قرار دارد . ا  </a:t>
            </a:r>
            <a:endParaRPr sz="1800">
              <a:solidFill>
                <a:srgbClr val="FFFFFF"/>
              </a:solidFill>
            </a:endParaRPr>
          </a:p>
        </p:txBody>
      </p:sp>
      <p:pic>
        <p:nvPicPr>
          <p:cNvPr id="129" name="Google Shape;129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96850"/>
            <a:ext cx="8929425" cy="4892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1"/>
          <p:cNvSpPr/>
          <p:nvPr/>
        </p:nvSpPr>
        <p:spPr>
          <a:xfrm>
            <a:off x="2636625" y="3643931"/>
            <a:ext cx="504000" cy="492300"/>
          </a:xfrm>
          <a:prstGeom prst="sun">
            <a:avLst>
              <a:gd fmla="val 250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5" name="Google Shape;135;p21"/>
          <p:cNvSpPr/>
          <p:nvPr/>
        </p:nvSpPr>
        <p:spPr>
          <a:xfrm>
            <a:off x="2537813" y="3396900"/>
            <a:ext cx="335700" cy="3951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6" name="Google Shape;136;p21"/>
          <p:cNvSpPr txBox="1"/>
          <p:nvPr>
            <p:ph type="title"/>
          </p:nvPr>
        </p:nvSpPr>
        <p:spPr>
          <a:xfrm>
            <a:off x="7500076" y="182300"/>
            <a:ext cx="1413600" cy="807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700"/>
              <a:buFont typeface="Trebuchet MS"/>
              <a:buNone/>
            </a:pPr>
            <a:r>
              <a:rPr lang="fa"/>
              <a:t>تهران </a:t>
            </a:r>
            <a:endParaRPr/>
          </a:p>
        </p:txBody>
      </p:sp>
      <p:pic>
        <p:nvPicPr>
          <p:cNvPr descr="A picture containing text, map&#10;&#10;Description automatically generated" id="137" name="Google Shape;137;p2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-7900"/>
            <a:ext cx="5573826" cy="51592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3606424">
            <a:off x="1005670" y="430480"/>
            <a:ext cx="714534" cy="310940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Google Shape;139;p21"/>
          <p:cNvSpPr txBox="1"/>
          <p:nvPr/>
        </p:nvSpPr>
        <p:spPr>
          <a:xfrm>
            <a:off x="2687644" y="3643931"/>
            <a:ext cx="504000" cy="1593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a" sz="1100">
                <a:latin typeface="Trebuchet MS"/>
                <a:ea typeface="Trebuchet MS"/>
                <a:cs typeface="Trebuchet MS"/>
                <a:sym typeface="Trebuchet MS"/>
              </a:rPr>
              <a:t>شیراز</a:t>
            </a:r>
            <a:endParaRPr sz="1100"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40" name="Google Shape;140;p21"/>
          <p:cNvSpPr/>
          <p:nvPr/>
        </p:nvSpPr>
        <p:spPr>
          <a:xfrm>
            <a:off x="2778825" y="3850847"/>
            <a:ext cx="219600" cy="161400"/>
          </a:xfrm>
          <a:prstGeom prst="heart">
            <a:avLst/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1" name="Google Shape;141;p21"/>
          <p:cNvSpPr/>
          <p:nvPr/>
        </p:nvSpPr>
        <p:spPr>
          <a:xfrm>
            <a:off x="5491875" y="2428300"/>
            <a:ext cx="3586200" cy="2438700"/>
          </a:xfrm>
          <a:prstGeom prst="horizontalScroll">
            <a:avLst>
              <a:gd fmla="val 12500" name="adj"/>
            </a:avLst>
          </a:prstGeom>
          <a:solidFill>
            <a:srgbClr val="A2C4C9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2" name="Google Shape;142;p21"/>
          <p:cNvSpPr txBox="1"/>
          <p:nvPr/>
        </p:nvSpPr>
        <p:spPr>
          <a:xfrm>
            <a:off x="5799250" y="2889375"/>
            <a:ext cx="3217200" cy="158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fa" sz="1800"/>
              <a:t>تهران ، پایتخت ایران ، </a:t>
            </a:r>
            <a:r>
              <a:rPr lang="fa" sz="1800"/>
              <a:t>در قسمت</a:t>
            </a:r>
            <a:r>
              <a:rPr lang="fa" sz="1800"/>
              <a:t> مرکزی رو به شمال </a:t>
            </a:r>
            <a:r>
              <a:rPr lang="fa" sz="1800"/>
              <a:t>قرار دارد</a:t>
            </a:r>
            <a:r>
              <a:rPr lang="fa" sz="1800"/>
              <a:t>. استان های سمنان</a:t>
            </a:r>
            <a:r>
              <a:rPr lang="fa" sz="1800"/>
              <a:t> ، </a:t>
            </a:r>
            <a:r>
              <a:rPr lang="fa" sz="1800"/>
              <a:t>مازندران ، البرز ، مرکزی و قم همسایه های آن هستند . </a:t>
            </a:r>
            <a:r>
              <a:rPr lang="fa" sz="1800">
                <a:solidFill>
                  <a:srgbClr val="A4C2F4"/>
                </a:solidFill>
              </a:rPr>
              <a:t>ا</a:t>
            </a:r>
            <a:r>
              <a:rPr lang="fa" sz="1800"/>
              <a:t>    </a:t>
            </a:r>
            <a:endParaRPr sz="1800"/>
          </a:p>
        </p:txBody>
      </p:sp>
      <p:pic>
        <p:nvPicPr>
          <p:cNvPr id="143" name="Google Shape;143;p2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279150" y="93800"/>
            <a:ext cx="864850" cy="647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p2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891450" y="3852850"/>
            <a:ext cx="864850" cy="647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p2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1186725" y="3812625"/>
            <a:ext cx="522674" cy="454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0000"/>
        </a:solidFill>
      </p:bgPr>
    </p:bg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" name="Google Shape;150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3425" y="63575"/>
            <a:ext cx="5623798" cy="5016349"/>
          </a:xfrm>
          <a:prstGeom prst="rect">
            <a:avLst/>
          </a:prstGeom>
          <a:noFill/>
          <a:ln>
            <a:noFill/>
          </a:ln>
        </p:spPr>
      </p:pic>
      <p:sp>
        <p:nvSpPr>
          <p:cNvPr id="151" name="Google Shape;151;p22"/>
          <p:cNvSpPr/>
          <p:nvPr/>
        </p:nvSpPr>
        <p:spPr>
          <a:xfrm>
            <a:off x="6221075" y="152400"/>
            <a:ext cx="2735400" cy="647400"/>
          </a:xfrm>
          <a:prstGeom prst="roundRect">
            <a:avLst>
              <a:gd fmla="val 16667" name="adj"/>
            </a:avLst>
          </a:prstGeom>
          <a:solidFill>
            <a:srgbClr val="B6D7A8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2" name="Google Shape;152;p22"/>
          <p:cNvSpPr txBox="1"/>
          <p:nvPr/>
        </p:nvSpPr>
        <p:spPr>
          <a:xfrm>
            <a:off x="5737225" y="152400"/>
            <a:ext cx="3298200" cy="87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fa" sz="2400">
                <a:solidFill>
                  <a:srgbClr val="38761D"/>
                </a:solidFill>
              </a:rPr>
              <a:t>همسایه های تهران</a:t>
            </a:r>
            <a:endParaRPr b="1" sz="2400">
              <a:solidFill>
                <a:srgbClr val="38761D"/>
              </a:solidFill>
            </a:endParaRPr>
          </a:p>
        </p:txBody>
      </p:sp>
      <p:sp>
        <p:nvSpPr>
          <p:cNvPr id="153" name="Google Shape;153;p22"/>
          <p:cNvSpPr/>
          <p:nvPr/>
        </p:nvSpPr>
        <p:spPr>
          <a:xfrm>
            <a:off x="6607013" y="1820700"/>
            <a:ext cx="948000" cy="344400"/>
          </a:xfrm>
          <a:prstGeom prst="wave">
            <a:avLst>
              <a:gd fmla="val 12500" name="adj1"/>
              <a:gd fmla="val 1542" name="adj2"/>
            </a:avLst>
          </a:prstGeom>
          <a:solidFill>
            <a:srgbClr val="00FF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fa" sz="1800"/>
              <a:t>مازندران</a:t>
            </a:r>
            <a:endParaRPr b="1" sz="1800"/>
          </a:p>
        </p:txBody>
      </p:sp>
      <p:sp>
        <p:nvSpPr>
          <p:cNvPr id="154" name="Google Shape;154;p22"/>
          <p:cNvSpPr/>
          <p:nvPr/>
        </p:nvSpPr>
        <p:spPr>
          <a:xfrm rot="-1855400">
            <a:off x="6990438" y="1094647"/>
            <a:ext cx="948062" cy="256733"/>
          </a:xfrm>
          <a:prstGeom prst="wave">
            <a:avLst>
              <a:gd fmla="val 12500" name="adj1"/>
              <a:gd fmla="val -3974" name="adj2"/>
            </a:avLst>
          </a:prstGeom>
          <a:solidFill>
            <a:srgbClr val="F4CCCC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fa" sz="1800"/>
              <a:t>سمنان</a:t>
            </a:r>
            <a:endParaRPr b="1" sz="1800"/>
          </a:p>
        </p:txBody>
      </p:sp>
      <p:sp>
        <p:nvSpPr>
          <p:cNvPr id="155" name="Google Shape;155;p22"/>
          <p:cNvSpPr/>
          <p:nvPr/>
        </p:nvSpPr>
        <p:spPr>
          <a:xfrm>
            <a:off x="8062300" y="1631825"/>
            <a:ext cx="612300" cy="344400"/>
          </a:xfrm>
          <a:prstGeom prst="wave">
            <a:avLst>
              <a:gd fmla="val 12500" name="adj1"/>
              <a:gd fmla="val 6447" name="adj2"/>
            </a:avLst>
          </a:prstGeom>
          <a:solidFill>
            <a:srgbClr val="F1C23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fa" sz="1800"/>
              <a:t>قم</a:t>
            </a:r>
            <a:endParaRPr b="1" sz="1800"/>
          </a:p>
        </p:txBody>
      </p:sp>
      <p:sp>
        <p:nvSpPr>
          <p:cNvPr id="156" name="Google Shape;156;p22"/>
          <p:cNvSpPr/>
          <p:nvPr/>
        </p:nvSpPr>
        <p:spPr>
          <a:xfrm rot="-3499705">
            <a:off x="7026074" y="2399873"/>
            <a:ext cx="720503" cy="343762"/>
          </a:xfrm>
          <a:prstGeom prst="wave">
            <a:avLst>
              <a:gd fmla="val 12500" name="adj1"/>
              <a:gd fmla="val -2732" name="adj2"/>
            </a:avLst>
          </a:prstGeom>
          <a:solidFill>
            <a:srgbClr val="FF00F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a"/>
              <a:t>ا</a:t>
            </a:r>
            <a:r>
              <a:rPr b="1" lang="fa" sz="1800"/>
              <a:t>لبرز</a:t>
            </a:r>
            <a:endParaRPr b="1" sz="1800"/>
          </a:p>
        </p:txBody>
      </p:sp>
      <p:sp>
        <p:nvSpPr>
          <p:cNvPr id="157" name="Google Shape;157;p22"/>
          <p:cNvSpPr/>
          <p:nvPr/>
        </p:nvSpPr>
        <p:spPr>
          <a:xfrm rot="3773798">
            <a:off x="7673024" y="2623781"/>
            <a:ext cx="728275" cy="344284"/>
          </a:xfrm>
          <a:prstGeom prst="wave">
            <a:avLst>
              <a:gd fmla="val 12500" name="adj1"/>
              <a:gd fmla="val 0" name="adj2"/>
            </a:avLst>
          </a:prstGeom>
          <a:solidFill>
            <a:srgbClr val="6AA84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fa" sz="1800"/>
              <a:t>مرکزی</a:t>
            </a:r>
            <a:endParaRPr b="1" sz="1800"/>
          </a:p>
        </p:txBody>
      </p:sp>
      <p:pic>
        <p:nvPicPr>
          <p:cNvPr id="158" name="Google Shape;158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449575" y="152400"/>
            <a:ext cx="647400" cy="647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Google Shape;159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857300" y="1214463"/>
            <a:ext cx="805650" cy="541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